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线条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标题文本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线条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在此键入引文。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ighbors.KNeighborsClassifier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445"/>
            <a:ext cx="13004800" cy="6723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149"/>
            <a:ext cx="13004800" cy="5716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1452668"/>
            <a:ext cx="12506512" cy="6316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527"/>
            <a:ext cx="13004800" cy="7210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7937"/>
            <a:ext cx="13004800" cy="698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47" y="4232053"/>
            <a:ext cx="8572506" cy="2187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363" y="2329705"/>
            <a:ext cx="4274074" cy="1696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0" y="6974458"/>
            <a:ext cx="3733800" cy="1320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 advAuto="0"/>
      <p:bldP spid="160" grpId="0" animBg="1" advAuto="0"/>
      <p:bldP spid="16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96" y="1487683"/>
            <a:ext cx="7682608" cy="677823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获得了一个超参数: P"/>
          <p:cNvSpPr txBox="1"/>
          <p:nvPr/>
        </p:nvSpPr>
        <p:spPr>
          <a:xfrm>
            <a:off x="4701794" y="7594600"/>
            <a:ext cx="337916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获得了一个超参数: 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427"/>
            <a:ext cx="13004800" cy="6336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87" y="969372"/>
            <a:ext cx="11226426" cy="6095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 dir="u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63" y="1131561"/>
            <a:ext cx="10384417" cy="5602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287" y="848463"/>
            <a:ext cx="13004801" cy="191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70" y="3854361"/>
            <a:ext cx="6838725" cy="567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038" y="5007324"/>
            <a:ext cx="6838724" cy="74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101" y="6450323"/>
            <a:ext cx="3342024" cy="1130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 advAuto="0"/>
      <p:bldP spid="139" grpId="0" animBg="1" advAuto="0"/>
      <p:bldP spid="14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48" y="1350176"/>
            <a:ext cx="8744222" cy="3678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86" y="6096194"/>
            <a:ext cx="6379481" cy="524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879707"/>
            <a:ext cx="12145682" cy="697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63" y="2120900"/>
            <a:ext cx="1330274" cy="1442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208" y="2431448"/>
            <a:ext cx="3251985" cy="125076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线条"/>
          <p:cNvSpPr/>
          <p:nvPr/>
        </p:nvSpPr>
        <p:spPr>
          <a:xfrm flipV="1">
            <a:off x="8648700" y="2989460"/>
            <a:ext cx="928837" cy="134740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39" name="线条"/>
          <p:cNvSpPr/>
          <p:nvPr/>
        </p:nvSpPr>
        <p:spPr>
          <a:xfrm flipV="1">
            <a:off x="10022036" y="3345060"/>
            <a:ext cx="1" cy="552903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0" name="线条"/>
          <p:cNvSpPr/>
          <p:nvPr/>
        </p:nvSpPr>
        <p:spPr>
          <a:xfrm flipV="1">
            <a:off x="8937029" y="3319660"/>
            <a:ext cx="831008" cy="1909665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1" name="椭圆形"/>
          <p:cNvSpPr/>
          <p:nvPr/>
        </p:nvSpPr>
        <p:spPr>
          <a:xfrm>
            <a:off x="9624566" y="2562621"/>
            <a:ext cx="794941" cy="780456"/>
          </a:xfrm>
          <a:prstGeom prst="ellipse">
            <a:avLst/>
          </a:prstGeom>
          <a:solidFill>
            <a:srgbClr val="3F84B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2" name="椭圆形"/>
          <p:cNvSpPr/>
          <p:nvPr/>
        </p:nvSpPr>
        <p:spPr>
          <a:xfrm>
            <a:off x="3886200" y="4114800"/>
            <a:ext cx="794941" cy="780455"/>
          </a:xfrm>
          <a:prstGeom prst="ellipse">
            <a:avLst/>
          </a:prstGeom>
          <a:solidFill>
            <a:srgbClr val="13BB3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3" name="线条"/>
          <p:cNvSpPr/>
          <p:nvPr/>
        </p:nvSpPr>
        <p:spPr>
          <a:xfrm flipV="1">
            <a:off x="3251200" y="4751287"/>
            <a:ext cx="780636" cy="531914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4" name="线条"/>
          <p:cNvSpPr/>
          <p:nvPr/>
        </p:nvSpPr>
        <p:spPr>
          <a:xfrm flipH="1" flipV="1">
            <a:off x="4336635" y="4865587"/>
            <a:ext cx="335676" cy="1139777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5" name="线条"/>
          <p:cNvSpPr/>
          <p:nvPr/>
        </p:nvSpPr>
        <p:spPr>
          <a:xfrm flipV="1">
            <a:off x="4701742" y="4421087"/>
            <a:ext cx="790289" cy="16788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46" name="椭圆形"/>
          <p:cNvSpPr/>
          <p:nvPr/>
        </p:nvSpPr>
        <p:spPr>
          <a:xfrm>
            <a:off x="3886200" y="4114800"/>
            <a:ext cx="794941" cy="780455"/>
          </a:xfrm>
          <a:prstGeom prst="ellipse">
            <a:avLst/>
          </a:prstGeom>
          <a:solidFill>
            <a:srgbClr val="BB534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nimBg="1" advAuto="0"/>
      <p:bldP spid="137" grpId="2" animBg="1" advAuto="0"/>
      <p:bldP spid="138" grpId="3" animBg="1" advAuto="0"/>
      <p:bldP spid="138" grpId="7" animBg="1" advAuto="0"/>
      <p:bldP spid="139" grpId="5" animBg="1" advAuto="0"/>
      <p:bldP spid="139" grpId="8" animBg="1" advAuto="0"/>
      <p:bldP spid="140" grpId="4" animBg="1" advAuto="0"/>
      <p:bldP spid="140" grpId="9" animBg="1" advAuto="0"/>
      <p:bldP spid="141" grpId="6" animBg="1" advAuto="0"/>
      <p:bldP spid="142" grpId="10" animBg="1" advAuto="0"/>
      <p:bldP spid="143" grpId="12" animBg="1" advAuto="0"/>
      <p:bldP spid="144" grpId="13" animBg="1" advAuto="0"/>
      <p:bldP spid="145" grpId="11" animBg="1" advAuto="0"/>
      <p:bldP spid="146" grpId="14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59" y="1069066"/>
            <a:ext cx="8161484" cy="98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79" y="4020794"/>
            <a:ext cx="8232415" cy="509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553" y="2783928"/>
            <a:ext cx="6461805" cy="509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483" y="5642073"/>
            <a:ext cx="4108899" cy="1306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 advAuto="0"/>
      <p:bldP spid="147" grpId="0" animBg="1" advAuto="0"/>
      <p:bldP spid="148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51" y="1541861"/>
            <a:ext cx="11133698" cy="6669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59" y="4161371"/>
            <a:ext cx="2066591" cy="91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86" y="7236812"/>
            <a:ext cx="1517138" cy="764189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ingbat 叉号"/>
          <p:cNvSpPr/>
          <p:nvPr/>
        </p:nvSpPr>
        <p:spPr>
          <a:xfrm>
            <a:off x="7400004" y="7236812"/>
            <a:ext cx="646703" cy="764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BB050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pic>
        <p:nvPicPr>
          <p:cNvPr id="13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349" y="7236812"/>
            <a:ext cx="4212351" cy="76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 dir="u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 advAuto="0"/>
      <p:bldP spid="135" grpId="0" animBg="1" advAuto="0"/>
      <p:bldP spid="136" grpId="0" animBg="1" advAuto="0"/>
      <p:bldP spid="137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69" y="1763756"/>
            <a:ext cx="8979462" cy="5622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09" y="1311138"/>
            <a:ext cx="7767182" cy="995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69" y="3473356"/>
            <a:ext cx="7767181" cy="132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69" y="5543369"/>
            <a:ext cx="6471781" cy="1200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 advAuto="0"/>
      <p:bldP spid="14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04" y="3512757"/>
            <a:ext cx="8224792" cy="2996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3" y="1281407"/>
            <a:ext cx="8928114" cy="1033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26" y="938331"/>
            <a:ext cx="8199948" cy="104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52" y="2972841"/>
            <a:ext cx="4578496" cy="67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285" y="4349750"/>
            <a:ext cx="3702830" cy="513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266" y="5944307"/>
            <a:ext cx="2875067" cy="513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push dir="u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 advAuto="0"/>
      <p:bldP spid="135" grpId="0" animBg="1" advAuto="0"/>
      <p:bldP spid="13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402622"/>
            <a:ext cx="13004800" cy="1683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0" y="1619530"/>
            <a:ext cx="13004800" cy="1840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4005915"/>
            <a:ext cx="13004800" cy="1411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7401"/>
            <a:ext cx="13004800" cy="1781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1" grpId="2" animBg="1" advAuto="0"/>
      <p:bldP spid="152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0" y="-17026"/>
            <a:ext cx="13004800" cy="394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4562397"/>
            <a:ext cx="13004800" cy="3422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6" y="700642"/>
            <a:ext cx="12102353" cy="291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9574"/>
            <a:ext cx="13004800" cy="3641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920"/>
            <a:ext cx="13004800" cy="168136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超参数: 在算法运行前决定的参数…"/>
          <p:cNvSpPr txBox="1"/>
          <p:nvPr/>
        </p:nvSpPr>
        <p:spPr>
          <a:xfrm>
            <a:off x="3939794" y="3327400"/>
            <a:ext cx="5407872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超参数: 在算法运行前决定的参数</a:t>
            </a:r>
          </a:p>
          <a:p>
            <a:r>
              <a:t>模型参数: 算法过程中学习的参数</a:t>
            </a:r>
          </a:p>
        </p:txBody>
      </p:sp>
      <p:sp>
        <p:nvSpPr>
          <p:cNvPr id="135" name="kNN算法没有模型参数…"/>
          <p:cNvSpPr txBox="1"/>
          <p:nvPr/>
        </p:nvSpPr>
        <p:spPr>
          <a:xfrm>
            <a:off x="4034601" y="6223000"/>
            <a:ext cx="493559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kNN算法没有模型参数</a:t>
            </a:r>
          </a:p>
          <a:p>
            <a:r>
              <a:t>kNN算法中的k是典型的超参数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13"/>
            <a:ext cx="13004800" cy="151017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领域知识…"/>
          <p:cNvSpPr txBox="1"/>
          <p:nvPr/>
        </p:nvSpPr>
        <p:spPr>
          <a:xfrm>
            <a:off x="4981194" y="3632200"/>
            <a:ext cx="2043604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11162" indent="-411162">
              <a:buSzPct val="75000"/>
              <a:buFont typeface="Zapf Dingbats"/>
              <a:buChar char="-"/>
            </a:pPr>
            <a:r>
              <a:t>领域知识</a:t>
            </a:r>
          </a:p>
          <a:p>
            <a:pPr marL="411162" indent="-411162">
              <a:buSzPct val="75000"/>
              <a:buFont typeface="Zapf Dingbats"/>
              <a:buChar char="-"/>
            </a:pPr>
            <a:r>
              <a:t>经验数值</a:t>
            </a:r>
          </a:p>
          <a:p>
            <a:pPr marL="411162" indent="-411162">
              <a:buSzPct val="75000"/>
              <a:buFont typeface="Zapf Dingbats"/>
              <a:buChar char="-"/>
            </a:pPr>
            <a:r>
              <a:t>实验搜索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2" y="911518"/>
            <a:ext cx="12200218" cy="564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普通的k近邻算法：蓝色获胜"/>
          <p:cNvSpPr txBox="1"/>
          <p:nvPr/>
        </p:nvSpPr>
        <p:spPr>
          <a:xfrm>
            <a:off x="3362998" y="6935641"/>
            <a:ext cx="460240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普通的k近邻算法：蓝色获胜</a:t>
            </a:r>
          </a:p>
        </p:txBody>
      </p:sp>
      <p:sp>
        <p:nvSpPr>
          <p:cNvPr id="142" name="1"/>
          <p:cNvSpPr txBox="1"/>
          <p:nvPr/>
        </p:nvSpPr>
        <p:spPr>
          <a:xfrm>
            <a:off x="4663694" y="4584699"/>
            <a:ext cx="311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143" name="3"/>
          <p:cNvSpPr txBox="1"/>
          <p:nvPr/>
        </p:nvSpPr>
        <p:spPr>
          <a:xfrm>
            <a:off x="6098794" y="3898899"/>
            <a:ext cx="311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144" name="4"/>
          <p:cNvSpPr txBox="1"/>
          <p:nvPr/>
        </p:nvSpPr>
        <p:spPr>
          <a:xfrm>
            <a:off x="7000493" y="4851399"/>
            <a:ext cx="3119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145" name="考虑距离: 红色:1    蓝色: 1/3 + 1/4=7/12   红色获胜"/>
          <p:cNvSpPr txBox="1"/>
          <p:nvPr/>
        </p:nvSpPr>
        <p:spPr>
          <a:xfrm>
            <a:off x="3342894" y="7645400"/>
            <a:ext cx="820241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考虑距离: 红色:1    蓝色: 1/3 + 1/4=7/12   红色获胜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  <p:bldP spid="142" grpId="0" animBg="1" advAuto="0"/>
      <p:bldP spid="143" grpId="0" animBg="1" advAuto="0"/>
      <p:bldP spid="144" grpId="0" animBg="1" advAuto="0"/>
      <p:bldP spid="145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784509"/>
            <a:ext cx="12312276" cy="582238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普通的K近邻算法,  在多分类时, 容易出现平票的情况"/>
          <p:cNvSpPr txBox="1"/>
          <p:nvPr/>
        </p:nvSpPr>
        <p:spPr>
          <a:xfrm>
            <a:off x="2331718" y="6438900"/>
            <a:ext cx="834136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普通的K近邻算法,  在多分类时, 容易出现平票的情况</a:t>
            </a:r>
          </a:p>
        </p:txBody>
      </p:sp>
      <p:sp>
        <p:nvSpPr>
          <p:cNvPr id="149" name="考虑距离的另一个好处:  解决平票的情况"/>
          <p:cNvSpPr txBox="1"/>
          <p:nvPr/>
        </p:nvSpPr>
        <p:spPr>
          <a:xfrm>
            <a:off x="2301494" y="7258050"/>
            <a:ext cx="648534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考虑距离的另一个好处:  解决平票的情况</a:t>
            </a:r>
          </a:p>
        </p:txBody>
      </p:sp>
      <p:sp>
        <p:nvSpPr>
          <p:cNvPr id="150" name="查看sklearn中knn文档中, 关于权重的参数">
            <a:hlinkClick r:id="rId3"/>
          </p:cNvPr>
          <p:cNvSpPr txBox="1"/>
          <p:nvPr/>
        </p:nvSpPr>
        <p:spPr>
          <a:xfrm>
            <a:off x="2270899" y="8077200"/>
            <a:ext cx="654652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查看sklearn中knn文档中, 关于权重的参数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 advAuto="0"/>
      <p:bldP spid="149" grpId="0" animBg="1" advAuto="0"/>
      <p:bldP spid="150" grpId="0" animBg="1" advAuto="0"/>
    </p:bld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</Words>
  <Application>Microsoft Office PowerPoint</Application>
  <PresentationFormat>自定义</PresentationFormat>
  <Paragraphs>16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Baskerville</vt:lpstr>
      <vt:lpstr>Helvetica Neue</vt:lpstr>
      <vt:lpstr>Iowan Old Style</vt:lpstr>
      <vt:lpstr>Zapf Dingbats</vt:lpstr>
      <vt:lpstr>Helvetica</vt:lpstr>
      <vt:lpstr>New_Template9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K近邻算法</dc:title>
  <cp:lastModifiedBy>ren ren</cp:lastModifiedBy>
  <cp:revision>11</cp:revision>
  <dcterms:modified xsi:type="dcterms:W3CDTF">2022-10-12T13:41:04Z</dcterms:modified>
</cp:coreProperties>
</file>